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269" r:id="rId59"/>
    <p:sldId id="270" r:id="rId60"/>
    <p:sldId id="271" r:id="rId61"/>
    <p:sldId id="272" r:id="rId62"/>
    <p:sldId id="273" r:id="rId63"/>
    <p:sldId id="274" r:id="rId64"/>
    <p:sldId id="275" r:id="rId6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ejaVu Serif" charset="1" panose="02060603050605020204"/>
      <p:regular r:id="rId10"/>
    </p:embeddedFont>
    <p:embeddedFont>
      <p:font typeface="DejaVu Serif Bold" charset="1" panose="02060803050605020204"/>
      <p:regular r:id="rId11"/>
    </p:embeddedFont>
    <p:embeddedFont>
      <p:font typeface="DejaVu Serif Italics" charset="1" panose="020606030503050B0204"/>
      <p:regular r:id="rId12"/>
    </p:embeddedFont>
    <p:embeddedFont>
      <p:font typeface="DejaVu Serif Bold Italics" charset="1" panose="020608030503050B0204"/>
      <p:regular r:id="rId13"/>
    </p:embeddedFont>
    <p:embeddedFont>
      <p:font typeface="Noto Sans" charset="1" panose="020B0502040504020204"/>
      <p:regular r:id="rId14"/>
    </p:embeddedFont>
    <p:embeddedFont>
      <p:font typeface="Noto Sans Bold" charset="1" panose="020B0802040504020204"/>
      <p:regular r:id="rId15"/>
    </p:embeddedFont>
    <p:embeddedFont>
      <p:font typeface="Noto Sans Italics" charset="1" panose="020B0502040504090204"/>
      <p:regular r:id="rId16"/>
    </p:embeddedFont>
    <p:embeddedFont>
      <p:font typeface="Noto Sans Bold Italics" charset="1" panose="020B0802040504090204"/>
      <p:regular r:id="rId17"/>
    </p:embeddedFont>
    <p:embeddedFont>
      <p:font typeface="Roboto Mono" charset="1" panose="00000000000000000000"/>
      <p:regular r:id="rId18"/>
    </p:embeddedFont>
    <p:embeddedFont>
      <p:font typeface="Roboto Mono Bold" charset="1" panose="00000000000000000000"/>
      <p:regular r:id="rId19"/>
    </p:embeddedFont>
    <p:embeddedFont>
      <p:font typeface="Roboto Mono Italics" charset="1" panose="00000000000000000000"/>
      <p:regular r:id="rId20"/>
    </p:embeddedFont>
    <p:embeddedFont>
      <p:font typeface="Roboto Mono Bold Italics" charset="1" panose="00000000000000000000"/>
      <p:regular r:id="rId21"/>
    </p:embeddedFont>
    <p:embeddedFont>
      <p:font typeface="Roboto Mono Thin" charset="1" panose="00000000000000000000"/>
      <p:regular r:id="rId22"/>
    </p:embeddedFont>
    <p:embeddedFont>
      <p:font typeface="Roboto Mono Thin Italics" charset="1" panose="00000000000000000000"/>
      <p:regular r:id="rId23"/>
    </p:embeddedFont>
    <p:embeddedFont>
      <p:font typeface="Roboto Mono Light" charset="1" panose="00000000000000000000"/>
      <p:regular r:id="rId24"/>
    </p:embeddedFont>
    <p:embeddedFont>
      <p:font typeface="Roboto Mono Light Italics" charset="1" panose="00000000000000000000"/>
      <p:regular r:id="rId25"/>
    </p:embeddedFont>
    <p:embeddedFont>
      <p:font typeface="Roboto Mono Medium" charset="1" panose="00000000000000000000"/>
      <p:regular r:id="rId26"/>
    </p:embeddedFont>
    <p:embeddedFont>
      <p:font typeface="Roboto Mono Medium Italics" charset="1" panose="00000000000000000000"/>
      <p:regular r:id="rId27"/>
    </p:embeddedFont>
    <p:embeddedFont>
      <p:font typeface="Noto Serif Display" charset="1" panose="02020502080505020204"/>
      <p:regular r:id="rId28"/>
    </p:embeddedFont>
    <p:embeddedFont>
      <p:font typeface="Noto Serif Display Bold" charset="1" panose="02020802080505020204"/>
      <p:regular r:id="rId29"/>
    </p:embeddedFont>
    <p:embeddedFont>
      <p:font typeface="Noto Serif Display Italics" charset="1" panose="02020502080505090204"/>
      <p:regular r:id="rId30"/>
    </p:embeddedFont>
    <p:embeddedFont>
      <p:font typeface="Noto Serif Display Bold Italics" charset="1" panose="02020802080505090204"/>
      <p:regular r:id="rId31"/>
    </p:embeddedFont>
    <p:embeddedFont>
      <p:font typeface="Noto Serif Display Thin" charset="1" panose="02020202080505020204"/>
      <p:regular r:id="rId32"/>
    </p:embeddedFont>
    <p:embeddedFont>
      <p:font typeface="Noto Serif Display Thin Italics" charset="1" panose="02020202080505090204"/>
      <p:regular r:id="rId33"/>
    </p:embeddedFont>
    <p:embeddedFont>
      <p:font typeface="Noto Serif Display Extra-Light" charset="1" panose="02020302080505020204"/>
      <p:regular r:id="rId34"/>
    </p:embeddedFont>
    <p:embeddedFont>
      <p:font typeface="Noto Serif Display Extra-Light Italics" charset="1" panose="02020302080505090204"/>
      <p:regular r:id="rId35"/>
    </p:embeddedFont>
    <p:embeddedFont>
      <p:font typeface="Noto Serif Display Light" charset="1" panose="02020402080505020204"/>
      <p:regular r:id="rId36"/>
    </p:embeddedFont>
    <p:embeddedFont>
      <p:font typeface="Noto Serif Display Light Italics" charset="1" panose="02020402080505090204"/>
      <p:regular r:id="rId37"/>
    </p:embeddedFont>
    <p:embeddedFont>
      <p:font typeface="Noto Serif Display Medium" charset="1" panose="02020602080505020204"/>
      <p:regular r:id="rId38"/>
    </p:embeddedFont>
    <p:embeddedFont>
      <p:font typeface="Noto Serif Display Medium Italics" charset="1" panose="02020602080505090204"/>
      <p:regular r:id="rId39"/>
    </p:embeddedFont>
    <p:embeddedFont>
      <p:font typeface="Noto Serif Display Semi-Bold" charset="1" panose="02020702080505020204"/>
      <p:regular r:id="rId40"/>
    </p:embeddedFont>
    <p:embeddedFont>
      <p:font typeface="Noto Serif Display Semi-Bold Italics" charset="1" panose="02020702080505090204"/>
      <p:regular r:id="rId41"/>
    </p:embeddedFont>
    <p:embeddedFont>
      <p:font typeface="Noto Serif Display Ultra-Bold" charset="1" panose="02020902080505020204"/>
      <p:regular r:id="rId42"/>
    </p:embeddedFont>
    <p:embeddedFont>
      <p:font typeface="Noto Serif Display Ultra-Bold Italics" charset="1" panose="02020902080505090204"/>
      <p:regular r:id="rId43"/>
    </p:embeddedFont>
    <p:embeddedFont>
      <p:font typeface="Noto Serif Display Heavy" charset="1" panose="02020A02080505020204"/>
      <p:regular r:id="rId44"/>
    </p:embeddedFont>
    <p:embeddedFont>
      <p:font typeface="Noto Serif Display Heavy Italics" charset="1" panose="02020A02080505090204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57" Target="slides/slide12.xml" Type="http://schemas.openxmlformats.org/officeDocument/2006/relationships/slide"/><Relationship Id="rId58" Target="slides/slide13.xml" Type="http://schemas.openxmlformats.org/officeDocument/2006/relationships/slide"/><Relationship Id="rId59" Target="slides/slide14.xml" Type="http://schemas.openxmlformats.org/officeDocument/2006/relationships/slide"/><Relationship Id="rId6" Target="fonts/font6.fntdata" Type="http://schemas.openxmlformats.org/officeDocument/2006/relationships/font"/><Relationship Id="rId60" Target="slides/slide15.xml" Type="http://schemas.openxmlformats.org/officeDocument/2006/relationships/slide"/><Relationship Id="rId61" Target="slides/slide16.xml" Type="http://schemas.openxmlformats.org/officeDocument/2006/relationships/slide"/><Relationship Id="rId62" Target="slides/slide17.xml" Type="http://schemas.openxmlformats.org/officeDocument/2006/relationships/slide"/><Relationship Id="rId63" Target="slides/slide18.xml" Type="http://schemas.openxmlformats.org/officeDocument/2006/relationships/slide"/><Relationship Id="rId64" Target="slides/slide19.xml" Type="http://schemas.openxmlformats.org/officeDocument/2006/relationships/slide"/><Relationship Id="rId65" Target="slides/slide20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ED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00112" y="4080253"/>
            <a:ext cx="16230600" cy="152400"/>
            <a:chOff x="0" y="0"/>
            <a:chExt cx="16230600" cy="152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230600" cy="152400"/>
            </a:xfrm>
            <a:custGeom>
              <a:avLst/>
              <a:gdLst/>
              <a:ahLst/>
              <a:cxnLst/>
              <a:rect r="r" b="b" t="t" l="l"/>
              <a:pathLst>
                <a:path h="152400" w="16230600">
                  <a:moveTo>
                    <a:pt x="0" y="0"/>
                  </a:moveTo>
                  <a:lnTo>
                    <a:pt x="0" y="152400"/>
                  </a:lnTo>
                  <a:lnTo>
                    <a:pt x="16230600" y="152400"/>
                  </a:lnTo>
                  <a:lnTo>
                    <a:pt x="16230600" y="0"/>
                  </a:lnTo>
                  <a:close/>
                </a:path>
              </a:pathLst>
            </a:custGeom>
            <a:solidFill>
              <a:srgbClr val="FFFEE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015412" y="4156453"/>
            <a:ext cx="8224000" cy="5482667"/>
          </a:xfrm>
          <a:custGeom>
            <a:avLst/>
            <a:gdLst/>
            <a:ahLst/>
            <a:cxnLst/>
            <a:rect r="r" b="b" t="t" l="l"/>
            <a:pathLst>
              <a:path h="5482667" w="8224000">
                <a:moveTo>
                  <a:pt x="0" y="0"/>
                </a:moveTo>
                <a:lnTo>
                  <a:pt x="8224000" y="0"/>
                </a:lnTo>
                <a:lnTo>
                  <a:pt x="8224000" y="5482666"/>
                </a:lnTo>
                <a:lnTo>
                  <a:pt x="0" y="5482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91695" y="2452934"/>
            <a:ext cx="17496305" cy="78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44"/>
              </a:lnSpc>
            </a:pPr>
            <a:r>
              <a:rPr lang="en-US" sz="5874" spc="117">
                <a:solidFill>
                  <a:srgbClr val="343330"/>
                </a:solidFill>
                <a:latin typeface="DejaVu Serif"/>
              </a:rPr>
              <a:t>ĐỀ TÀI: GIẢI MÃ MA TRẬN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7241" y="8437255"/>
            <a:ext cx="1434960" cy="55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343330"/>
                </a:solidFill>
                <a:latin typeface="DejaVu Serif"/>
              </a:rPr>
              <a:t>GVHD: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7241" y="6615284"/>
            <a:ext cx="1463107" cy="1112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343330"/>
                </a:solidFill>
                <a:latin typeface="DejaVu Serif"/>
              </a:rPr>
              <a:t>SVTH: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99075" y="8475355"/>
            <a:ext cx="3789531" cy="550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343330"/>
                </a:solidFill>
                <a:latin typeface="DejaVu Serif"/>
              </a:rPr>
              <a:t> Nguyễn Văn Hiệu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12927" y="6574641"/>
            <a:ext cx="6378951" cy="1097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24"/>
              </a:lnSpc>
            </a:pPr>
            <a:r>
              <a:rPr lang="en-US" sz="3199">
                <a:solidFill>
                  <a:srgbClr val="343330"/>
                </a:solidFill>
                <a:latin typeface="DejaVu Serif"/>
              </a:rPr>
              <a:t>Nguyễn Thanh Minh</a:t>
            </a:r>
          </a:p>
          <a:p>
            <a:pPr algn="l">
              <a:lnSpc>
                <a:spcPts val="4424"/>
              </a:lnSpc>
            </a:pPr>
            <a:r>
              <a:rPr lang="en-US" sz="3199">
                <a:solidFill>
                  <a:srgbClr val="343330"/>
                </a:solidFill>
                <a:latin typeface="DejaVu Serif"/>
              </a:rPr>
              <a:t>Trần Văn Đức Sơn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07241" y="4645471"/>
            <a:ext cx="5404695" cy="891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343330"/>
                </a:solidFill>
                <a:latin typeface="DejaVu Serif"/>
              </a:rPr>
              <a:t>Trí tuệ nhân tạo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0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242433" cy="10287000"/>
          </a:xfrm>
          <a:custGeom>
            <a:avLst/>
            <a:gdLst/>
            <a:ahLst/>
            <a:cxnLst/>
            <a:rect r="r" b="b" t="t" l="l"/>
            <a:pathLst>
              <a:path h="10287000" w="9242433">
                <a:moveTo>
                  <a:pt x="0" y="0"/>
                </a:moveTo>
                <a:lnTo>
                  <a:pt x="9242433" y="0"/>
                </a:lnTo>
                <a:lnTo>
                  <a:pt x="924243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78313" y="2646014"/>
            <a:ext cx="9686433" cy="5782609"/>
          </a:xfrm>
          <a:custGeom>
            <a:avLst/>
            <a:gdLst/>
            <a:ahLst/>
            <a:cxnLst/>
            <a:rect r="r" b="b" t="t" l="l"/>
            <a:pathLst>
              <a:path h="5782609" w="9686433">
                <a:moveTo>
                  <a:pt x="0" y="0"/>
                </a:moveTo>
                <a:lnTo>
                  <a:pt x="9686433" y="0"/>
                </a:lnTo>
                <a:lnTo>
                  <a:pt x="9686433" y="5782609"/>
                </a:lnTo>
                <a:lnTo>
                  <a:pt x="0" y="57826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859684" y="8428623"/>
            <a:ext cx="6195834" cy="1807762"/>
          </a:xfrm>
          <a:custGeom>
            <a:avLst/>
            <a:gdLst/>
            <a:ahLst/>
            <a:cxnLst/>
            <a:rect r="r" b="b" t="t" l="l"/>
            <a:pathLst>
              <a:path h="1807762" w="6195834">
                <a:moveTo>
                  <a:pt x="0" y="0"/>
                </a:moveTo>
                <a:lnTo>
                  <a:pt x="6195834" y="0"/>
                </a:lnTo>
                <a:lnTo>
                  <a:pt x="6195834" y="1807762"/>
                </a:lnTo>
                <a:lnTo>
                  <a:pt x="0" y="1807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048200" y="511169"/>
            <a:ext cx="13678900" cy="920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9"/>
              </a:lnSpc>
            </a:pPr>
            <a:r>
              <a:rPr lang="en-US" sz="5299">
                <a:solidFill>
                  <a:srgbClr val="343330"/>
                </a:solidFill>
                <a:latin typeface="DejaVu Serif Bold"/>
              </a:rPr>
              <a:t>A* Code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144000" y="1028700"/>
            <a:ext cx="9144000" cy="76200"/>
            <a:chOff x="0" y="0"/>
            <a:chExt cx="9144000" cy="76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44000" cy="76200"/>
            </a:xfrm>
            <a:custGeom>
              <a:avLst/>
              <a:gdLst/>
              <a:ahLst/>
              <a:cxnLst/>
              <a:rect r="r" b="b" t="t" l="l"/>
              <a:pathLst>
                <a:path h="76200" w="9144000">
                  <a:moveTo>
                    <a:pt x="0" y="0"/>
                  </a:moveTo>
                  <a:lnTo>
                    <a:pt x="0" y="76200"/>
                  </a:lnTo>
                  <a:lnTo>
                    <a:pt x="9144000" y="762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EE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-1081641"/>
            <a:ext cx="20034479" cy="13356319"/>
          </a:xfrm>
          <a:custGeom>
            <a:avLst/>
            <a:gdLst/>
            <a:ahLst/>
            <a:cxnLst/>
            <a:rect r="r" b="b" t="t" l="l"/>
            <a:pathLst>
              <a:path h="13356319" w="20034479">
                <a:moveTo>
                  <a:pt x="0" y="0"/>
                </a:moveTo>
                <a:lnTo>
                  <a:pt x="20034479" y="0"/>
                </a:lnTo>
                <a:lnTo>
                  <a:pt x="20034479" y="13356319"/>
                </a:lnTo>
                <a:lnTo>
                  <a:pt x="0" y="133563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317366"/>
            <a:ext cx="15588410" cy="7502105"/>
          </a:xfrm>
          <a:custGeom>
            <a:avLst/>
            <a:gdLst/>
            <a:ahLst/>
            <a:cxnLst/>
            <a:rect r="r" b="b" t="t" l="l"/>
            <a:pathLst>
              <a:path h="7502105" w="15588410">
                <a:moveTo>
                  <a:pt x="0" y="0"/>
                </a:moveTo>
                <a:lnTo>
                  <a:pt x="15588410" y="0"/>
                </a:lnTo>
                <a:lnTo>
                  <a:pt x="15588410" y="7502105"/>
                </a:lnTo>
                <a:lnTo>
                  <a:pt x="0" y="75021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28" r="0" b="-812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90550"/>
            <a:ext cx="833182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DejaVu Serif Bold"/>
              </a:rPr>
              <a:t>Sơ đồ chương trình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9144000" y="1028700"/>
            <a:ext cx="9144000" cy="76200"/>
            <a:chOff x="0" y="0"/>
            <a:chExt cx="9144000" cy="762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144000" cy="76200"/>
            </a:xfrm>
            <a:custGeom>
              <a:avLst/>
              <a:gdLst/>
              <a:ahLst/>
              <a:cxnLst/>
              <a:rect r="r" b="b" t="t" l="l"/>
              <a:pathLst>
                <a:path h="76200" w="9144000">
                  <a:moveTo>
                    <a:pt x="0" y="0"/>
                  </a:moveTo>
                  <a:lnTo>
                    <a:pt x="0" y="76200"/>
                  </a:lnTo>
                  <a:lnTo>
                    <a:pt x="9144000" y="762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EE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038549" y="2152942"/>
            <a:ext cx="10677451" cy="7105358"/>
          </a:xfrm>
          <a:custGeom>
            <a:avLst/>
            <a:gdLst/>
            <a:ahLst/>
            <a:cxnLst/>
            <a:rect r="r" b="b" t="t" l="l"/>
            <a:pathLst>
              <a:path h="7105358" w="10677451">
                <a:moveTo>
                  <a:pt x="0" y="0"/>
                </a:moveTo>
                <a:lnTo>
                  <a:pt x="10677451" y="0"/>
                </a:lnTo>
                <a:lnTo>
                  <a:pt x="10677451" y="7105358"/>
                </a:lnTo>
                <a:lnTo>
                  <a:pt x="0" y="710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580400" y="586820"/>
            <a:ext cx="13678900" cy="92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9"/>
              </a:lnSpc>
            </a:pPr>
            <a:r>
              <a:rPr lang="en-US" sz="5299">
                <a:solidFill>
                  <a:srgbClr val="343330"/>
                </a:solidFill>
                <a:latin typeface="DejaVu Serif Bold"/>
              </a:rPr>
              <a:t> HƯỚNG PHÁT TRIỂN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31377" y="510620"/>
            <a:ext cx="13678900" cy="92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9"/>
              </a:lnSpc>
            </a:pPr>
            <a:r>
              <a:rPr lang="en-US" sz="5299">
                <a:solidFill>
                  <a:srgbClr val="343330"/>
                </a:solidFill>
                <a:latin typeface="DejaVu Serif Bold"/>
              </a:rPr>
              <a:t>Version 1: thêm trọng số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871915" y="2112104"/>
            <a:ext cx="3712106" cy="6277542"/>
          </a:xfrm>
          <a:custGeom>
            <a:avLst/>
            <a:gdLst/>
            <a:ahLst/>
            <a:cxnLst/>
            <a:rect r="r" b="b" t="t" l="l"/>
            <a:pathLst>
              <a:path h="6277542" w="3712106">
                <a:moveTo>
                  <a:pt x="0" y="0"/>
                </a:moveTo>
                <a:lnTo>
                  <a:pt x="3712107" y="0"/>
                </a:lnTo>
                <a:lnTo>
                  <a:pt x="3712107" y="6277542"/>
                </a:lnTo>
                <a:lnTo>
                  <a:pt x="0" y="62775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85474" b="-15466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2175120"/>
            <a:ext cx="6496044" cy="6214526"/>
          </a:xfrm>
          <a:custGeom>
            <a:avLst/>
            <a:gdLst/>
            <a:ahLst/>
            <a:cxnLst/>
            <a:rect r="r" b="b" t="t" l="l"/>
            <a:pathLst>
              <a:path h="6214526" w="6496044">
                <a:moveTo>
                  <a:pt x="0" y="0"/>
                </a:moveTo>
                <a:lnTo>
                  <a:pt x="6496044" y="0"/>
                </a:lnTo>
                <a:lnTo>
                  <a:pt x="6496044" y="6214526"/>
                </a:lnTo>
                <a:lnTo>
                  <a:pt x="0" y="6214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657" r="-16001" b="-365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8762789"/>
            <a:ext cx="18837539" cy="731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343330"/>
                </a:solidFill>
                <a:latin typeface="DejaVu Serif Bold"/>
              </a:rPr>
              <a:t>tìm đường đi đến đích với tổng trọng số là bé nhất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126" y="2626131"/>
            <a:ext cx="8993874" cy="5708877"/>
          </a:xfrm>
          <a:custGeom>
            <a:avLst/>
            <a:gdLst/>
            <a:ahLst/>
            <a:cxnLst/>
            <a:rect r="r" b="b" t="t" l="l"/>
            <a:pathLst>
              <a:path h="5708877" w="8993874">
                <a:moveTo>
                  <a:pt x="0" y="0"/>
                </a:moveTo>
                <a:lnTo>
                  <a:pt x="8993874" y="0"/>
                </a:lnTo>
                <a:lnTo>
                  <a:pt x="8993874" y="5708877"/>
                </a:lnTo>
                <a:lnTo>
                  <a:pt x="0" y="5708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83699" y="2626131"/>
            <a:ext cx="8214887" cy="5555858"/>
          </a:xfrm>
          <a:custGeom>
            <a:avLst/>
            <a:gdLst/>
            <a:ahLst/>
            <a:cxnLst/>
            <a:rect r="r" b="b" t="t" l="l"/>
            <a:pathLst>
              <a:path h="5555858" w="8214887">
                <a:moveTo>
                  <a:pt x="0" y="0"/>
                </a:moveTo>
                <a:lnTo>
                  <a:pt x="8214887" y="0"/>
                </a:lnTo>
                <a:lnTo>
                  <a:pt x="8214887" y="5555857"/>
                </a:lnTo>
                <a:lnTo>
                  <a:pt x="0" y="55558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18758" y="1759617"/>
            <a:ext cx="8988299" cy="5981304"/>
          </a:xfrm>
          <a:custGeom>
            <a:avLst/>
            <a:gdLst/>
            <a:ahLst/>
            <a:cxnLst/>
            <a:rect r="r" b="b" t="t" l="l"/>
            <a:pathLst>
              <a:path h="5981304" w="8988299">
                <a:moveTo>
                  <a:pt x="0" y="0"/>
                </a:moveTo>
                <a:lnTo>
                  <a:pt x="8988298" y="0"/>
                </a:lnTo>
                <a:lnTo>
                  <a:pt x="8988298" y="5981304"/>
                </a:lnTo>
                <a:lnTo>
                  <a:pt x="0" y="59813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58219"/>
            <a:ext cx="13678900" cy="92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9"/>
              </a:lnSpc>
            </a:pPr>
            <a:r>
              <a:rPr lang="en-US" sz="5299">
                <a:solidFill>
                  <a:srgbClr val="343330"/>
                </a:solidFill>
                <a:latin typeface="DejaVu Serif Bold"/>
              </a:rPr>
              <a:t>Version 2: Thêm quái vật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5040" y="8353213"/>
            <a:ext cx="17977921" cy="1401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11"/>
              </a:lnSpc>
            </a:pPr>
            <a:r>
              <a:rPr lang="en-US" sz="4008">
                <a:solidFill>
                  <a:srgbClr val="343330"/>
                </a:solidFill>
                <a:latin typeface="DejaVu Serif Bold"/>
              </a:rPr>
              <a:t>Quái vật sẽ có óc thông minh và rượt đuổi con người, nếu bị bắt thì thua và kết thúc game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1028700"/>
            <a:ext cx="7476240" cy="8017996"/>
          </a:xfrm>
          <a:custGeom>
            <a:avLst/>
            <a:gdLst/>
            <a:ahLst/>
            <a:cxnLst/>
            <a:rect r="r" b="b" t="t" l="l"/>
            <a:pathLst>
              <a:path h="8017996" w="7476240">
                <a:moveTo>
                  <a:pt x="0" y="0"/>
                </a:moveTo>
                <a:lnTo>
                  <a:pt x="7476240" y="0"/>
                </a:lnTo>
                <a:lnTo>
                  <a:pt x="7476240" y="8017996"/>
                </a:lnTo>
                <a:lnTo>
                  <a:pt x="0" y="8017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1791" y="4876400"/>
            <a:ext cx="8277932" cy="3361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52"/>
              </a:lnSpc>
            </a:pPr>
            <a:r>
              <a:rPr lang="en-US" sz="6394">
                <a:solidFill>
                  <a:srgbClr val="000000"/>
                </a:solidFill>
                <a:latin typeface="Noto Serif Display"/>
              </a:rPr>
              <a:t>M : quái vật</a:t>
            </a:r>
          </a:p>
          <a:p>
            <a:pPr>
              <a:lnSpc>
                <a:spcPts val="8952"/>
              </a:lnSpc>
            </a:pPr>
            <a:r>
              <a:rPr lang="en-US" sz="6394">
                <a:solidFill>
                  <a:srgbClr val="000000"/>
                </a:solidFill>
                <a:latin typeface="Noto Serif Display"/>
              </a:rPr>
              <a:t>A: Vị trí đang đứng</a:t>
            </a:r>
          </a:p>
          <a:p>
            <a:pPr>
              <a:lnSpc>
                <a:spcPts val="8952"/>
              </a:lnSpc>
            </a:pPr>
            <a:r>
              <a:rPr lang="en-US" sz="6394">
                <a:solidFill>
                  <a:srgbClr val="000000"/>
                </a:solidFill>
                <a:latin typeface="Noto Serif Display"/>
              </a:rPr>
              <a:t>Lối ra ở dấu “.” ở biên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-3076237" y="2282112"/>
            <a:ext cx="12220237" cy="1230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88"/>
              </a:lnSpc>
            </a:pPr>
            <a:r>
              <a:rPr lang="en-US" sz="7062">
                <a:solidFill>
                  <a:srgbClr val="000000"/>
                </a:solidFill>
                <a:latin typeface="DejaVu Serif Bold"/>
              </a:rPr>
              <a:t>Chú thích: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31114" y="285743"/>
            <a:ext cx="2043102" cy="2502686"/>
          </a:xfrm>
          <a:custGeom>
            <a:avLst/>
            <a:gdLst/>
            <a:ahLst/>
            <a:cxnLst/>
            <a:rect r="r" b="b" t="t" l="l"/>
            <a:pathLst>
              <a:path h="2502686" w="2043102">
                <a:moveTo>
                  <a:pt x="0" y="0"/>
                </a:moveTo>
                <a:lnTo>
                  <a:pt x="2043102" y="0"/>
                </a:lnTo>
                <a:lnTo>
                  <a:pt x="2043102" y="2502686"/>
                </a:lnTo>
                <a:lnTo>
                  <a:pt x="0" y="2502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1919" y="6096012"/>
            <a:ext cx="2519325" cy="2624297"/>
          </a:xfrm>
          <a:custGeom>
            <a:avLst/>
            <a:gdLst/>
            <a:ahLst/>
            <a:cxnLst/>
            <a:rect r="r" b="b" t="t" l="l"/>
            <a:pathLst>
              <a:path h="2624297" w="2519325">
                <a:moveTo>
                  <a:pt x="0" y="0"/>
                </a:moveTo>
                <a:lnTo>
                  <a:pt x="2519324" y="0"/>
                </a:lnTo>
                <a:lnTo>
                  <a:pt x="2519324" y="2624297"/>
                </a:lnTo>
                <a:lnTo>
                  <a:pt x="0" y="2624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00201" y="800100"/>
            <a:ext cx="5883070" cy="1866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374"/>
              </a:lnSpc>
              <a:spcBef>
                <a:spcPct val="0"/>
              </a:spcBef>
            </a:pPr>
            <a:r>
              <a:rPr lang="en-US" sz="10981">
                <a:solidFill>
                  <a:srgbClr val="000000"/>
                </a:solidFill>
                <a:latin typeface="DejaVu Serif"/>
              </a:rPr>
              <a:t>Solution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0542" y="4783152"/>
            <a:ext cx="15747902" cy="187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6"/>
              </a:lnSpc>
            </a:pPr>
            <a:r>
              <a:rPr lang="en-US" sz="3597">
                <a:solidFill>
                  <a:srgbClr val="000000"/>
                </a:solidFill>
                <a:latin typeface="Noto Serif Display"/>
              </a:rPr>
              <a:t>_ Tìm đường đi ngắn nhất từ vị trí bắt đầu đến  lối ra  (d_human)</a:t>
            </a:r>
          </a:p>
          <a:p>
            <a:pPr algn="ctr">
              <a:lnSpc>
                <a:spcPts val="5036"/>
              </a:lnSpc>
            </a:pPr>
            <a:r>
              <a:rPr lang="en-US" sz="3597">
                <a:solidFill>
                  <a:srgbClr val="000000"/>
                </a:solidFill>
                <a:latin typeface="Noto Serif Display"/>
              </a:rPr>
              <a:t>_ Tìm đường đi ngắn nhất từ vị trí của các quái vật đến  lối ra( d_monster)</a:t>
            </a:r>
          </a:p>
          <a:p>
            <a:pPr algn="ctr">
              <a:lnSpc>
                <a:spcPts val="5036"/>
              </a:lnSpc>
            </a:pPr>
            <a:r>
              <a:rPr lang="en-US" sz="3597">
                <a:solidFill>
                  <a:srgbClr val="000000"/>
                </a:solidFill>
                <a:latin typeface="Noto Serif Display"/>
              </a:rPr>
              <a:t>_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4993471" y="3618571"/>
            <a:ext cx="15834821" cy="764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000000"/>
                </a:solidFill>
                <a:latin typeface="Noto Serif Display"/>
              </a:rPr>
              <a:t> </a:t>
            </a:r>
            <a:r>
              <a:rPr lang="en-US" sz="4399">
                <a:solidFill>
                  <a:srgbClr val="000000"/>
                </a:solidFill>
                <a:latin typeface="Noto Serif Display"/>
              </a:rPr>
              <a:t>Sử dụng BFS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05808" y="7191084"/>
            <a:ext cx="15518581" cy="1062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8"/>
              </a:lnSpc>
            </a:pPr>
            <a:r>
              <a:rPr lang="en-US" sz="3098">
                <a:solidFill>
                  <a:srgbClr val="000000"/>
                </a:solidFill>
                <a:latin typeface="Noto Serif Display"/>
              </a:rPr>
              <a:t>Con người sẽ thắng khi d_human &gt; d_monster và người chơi phải đi đường đi ngắn nhất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88978" y="8615534"/>
            <a:ext cx="10509534" cy="1829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DejaVu Serif Bold"/>
              </a:rPr>
              <a:t>Challenge: CSES - Labyrinth</a:t>
            </a:r>
          </a:p>
          <a:p>
            <a:pPr algn="ctr">
              <a:lnSpc>
                <a:spcPts val="7279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FE07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4150519" y="5320598"/>
            <a:ext cx="9985372" cy="812797"/>
            <a:chOff x="0" y="0"/>
            <a:chExt cx="9985375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9858375" cy="685800"/>
            </a:xfrm>
            <a:custGeom>
              <a:avLst/>
              <a:gdLst/>
              <a:ahLst/>
              <a:cxnLst/>
              <a:rect r="r" b="b" t="t" l="l"/>
              <a:pathLst>
                <a:path h="685800" w="9858375">
                  <a:moveTo>
                    <a:pt x="0" y="0"/>
                  </a:moveTo>
                  <a:lnTo>
                    <a:pt x="0" y="685800"/>
                  </a:lnTo>
                  <a:lnTo>
                    <a:pt x="9858375" y="685800"/>
                  </a:lnTo>
                  <a:lnTo>
                    <a:pt x="9858375" y="0"/>
                  </a:lnTo>
                  <a:close/>
                </a:path>
              </a:pathLst>
            </a:custGeom>
            <a:solidFill>
              <a:srgbClr val="FFE07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577850" y="63500"/>
              <a:ext cx="8829675" cy="76200"/>
            </a:xfrm>
            <a:custGeom>
              <a:avLst/>
              <a:gdLst/>
              <a:ahLst/>
              <a:cxnLst/>
              <a:rect r="r" b="b" t="t" l="l"/>
              <a:pathLst>
                <a:path h="76200" w="8829675">
                  <a:moveTo>
                    <a:pt x="0" y="0"/>
                  </a:moveTo>
                  <a:lnTo>
                    <a:pt x="0" y="76200"/>
                  </a:lnTo>
                  <a:lnTo>
                    <a:pt x="8829675" y="76200"/>
                  </a:lnTo>
                  <a:lnTo>
                    <a:pt x="8829675" y="0"/>
                  </a:lnTo>
                  <a:close/>
                </a:path>
              </a:pathLst>
            </a:custGeom>
            <a:solidFill>
              <a:srgbClr val="FFFEE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5424259" y="4399483"/>
            <a:ext cx="7887633" cy="1631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9999">
                <a:solidFill>
                  <a:srgbClr val="343330"/>
                </a:solidFill>
                <a:latin typeface="Roboto Mono Bold"/>
              </a:rPr>
              <a:t>THANK YOU!</a:t>
            </a:r>
          </a:p>
          <a:p>
            <a:pPr algn="l">
              <a:lnSpc>
                <a:spcPts val="7500"/>
              </a:lnSpc>
            </a:pPr>
            <a:r>
              <a:rPr lang="en-US" sz="3000">
                <a:solidFill>
                  <a:srgbClr val="343330"/>
                </a:solidFill>
                <a:latin typeface="Roboto Mono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FF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83996" y="214903"/>
            <a:ext cx="15795165" cy="2744200"/>
            <a:chOff x="0" y="0"/>
            <a:chExt cx="15795168" cy="274420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15668117" cy="2419350"/>
            </a:xfrm>
            <a:custGeom>
              <a:avLst/>
              <a:gdLst/>
              <a:ahLst/>
              <a:cxnLst/>
              <a:rect r="r" b="b" t="t" l="l"/>
              <a:pathLst>
                <a:path h="2419350" w="15668117">
                  <a:moveTo>
                    <a:pt x="0" y="0"/>
                  </a:moveTo>
                  <a:lnTo>
                    <a:pt x="0" y="2419350"/>
                  </a:lnTo>
                  <a:lnTo>
                    <a:pt x="15668117" y="2419350"/>
                  </a:lnTo>
                  <a:lnTo>
                    <a:pt x="15668117" y="0"/>
                  </a:lnTo>
                  <a:lnTo>
                    <a:pt x="0" y="0"/>
                  </a:lnTo>
                  <a:moveTo>
                    <a:pt x="15632303" y="2383536"/>
                  </a:moveTo>
                  <a:lnTo>
                    <a:pt x="35052" y="2383536"/>
                  </a:lnTo>
                  <a:lnTo>
                    <a:pt x="35052" y="35052"/>
                  </a:lnTo>
                  <a:lnTo>
                    <a:pt x="15632303" y="35052"/>
                  </a:lnTo>
                  <a:lnTo>
                    <a:pt x="15632303" y="2383536"/>
                  </a:lnTo>
                </a:path>
              </a:pathLst>
            </a:custGeom>
            <a:solidFill>
              <a:srgbClr val="FFE071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642874" y="813816"/>
              <a:ext cx="14649450" cy="1866900"/>
            </a:xfrm>
            <a:custGeom>
              <a:avLst/>
              <a:gdLst/>
              <a:ahLst/>
              <a:cxnLst/>
              <a:rect r="r" b="b" t="t" l="l"/>
              <a:pathLst>
                <a:path h="1866900" w="14649450">
                  <a:moveTo>
                    <a:pt x="0" y="0"/>
                  </a:moveTo>
                  <a:lnTo>
                    <a:pt x="0" y="1866900"/>
                  </a:lnTo>
                  <a:lnTo>
                    <a:pt x="14649450" y="1866900"/>
                  </a:lnTo>
                  <a:lnTo>
                    <a:pt x="14649450" y="0"/>
                  </a:lnTo>
                  <a:close/>
                </a:path>
              </a:pathLst>
            </a:custGeom>
            <a:solidFill>
              <a:srgbClr val="FFE071"/>
            </a:solid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943005" y="3026750"/>
            <a:ext cx="1597990" cy="1597990"/>
            <a:chOff x="0" y="0"/>
            <a:chExt cx="1597990" cy="15979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63500" y="63500"/>
              <a:ext cx="1470914" cy="1470914"/>
            </a:xfrm>
            <a:custGeom>
              <a:avLst/>
              <a:gdLst/>
              <a:ahLst/>
              <a:cxnLst/>
              <a:rect r="r" b="b" t="t" l="l"/>
              <a:pathLst>
                <a:path h="1470914" w="1470914">
                  <a:moveTo>
                    <a:pt x="735457" y="0"/>
                  </a:moveTo>
                  <a:cubicBezTo>
                    <a:pt x="329311" y="0"/>
                    <a:pt x="0" y="329311"/>
                    <a:pt x="0" y="735457"/>
                  </a:cubicBezTo>
                  <a:cubicBezTo>
                    <a:pt x="0" y="1141603"/>
                    <a:pt x="329311" y="1470914"/>
                    <a:pt x="735457" y="1470914"/>
                  </a:cubicBezTo>
                  <a:cubicBezTo>
                    <a:pt x="1141603" y="1470914"/>
                    <a:pt x="1470914" y="1141603"/>
                    <a:pt x="1470914" y="735457"/>
                  </a:cubicBezTo>
                  <a:cubicBezTo>
                    <a:pt x="1470914" y="329311"/>
                    <a:pt x="1141730" y="0"/>
                    <a:pt x="735457" y="0"/>
                  </a:cubicBezTo>
                </a:path>
              </a:pathLst>
            </a:custGeom>
            <a:solidFill>
              <a:srgbClr val="FFE071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74371" y="182626"/>
              <a:ext cx="1249172" cy="1249172"/>
            </a:xfrm>
            <a:custGeom>
              <a:avLst/>
              <a:gdLst/>
              <a:ahLst/>
              <a:cxnLst/>
              <a:rect r="r" b="b" t="t" l="l"/>
              <a:pathLst>
                <a:path h="1249172" w="1249172">
                  <a:moveTo>
                    <a:pt x="624586" y="0"/>
                  </a:moveTo>
                  <a:cubicBezTo>
                    <a:pt x="279654" y="0"/>
                    <a:pt x="0" y="279654"/>
                    <a:pt x="0" y="624586"/>
                  </a:cubicBezTo>
                  <a:cubicBezTo>
                    <a:pt x="0" y="969518"/>
                    <a:pt x="279654" y="1249172"/>
                    <a:pt x="624586" y="1249172"/>
                  </a:cubicBezTo>
                  <a:cubicBezTo>
                    <a:pt x="969518" y="1249172"/>
                    <a:pt x="1249172" y="969518"/>
                    <a:pt x="1249172" y="624586"/>
                  </a:cubicBezTo>
                  <a:cubicBezTo>
                    <a:pt x="1249172" y="279654"/>
                    <a:pt x="969518" y="0"/>
                    <a:pt x="624586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943005" y="4757690"/>
            <a:ext cx="1597990" cy="1597990"/>
            <a:chOff x="0" y="0"/>
            <a:chExt cx="1597990" cy="15979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3500" y="63500"/>
              <a:ext cx="1470914" cy="1470914"/>
            </a:xfrm>
            <a:custGeom>
              <a:avLst/>
              <a:gdLst/>
              <a:ahLst/>
              <a:cxnLst/>
              <a:rect r="r" b="b" t="t" l="l"/>
              <a:pathLst>
                <a:path h="1470914" w="1470914">
                  <a:moveTo>
                    <a:pt x="735457" y="0"/>
                  </a:moveTo>
                  <a:cubicBezTo>
                    <a:pt x="329311" y="0"/>
                    <a:pt x="0" y="329311"/>
                    <a:pt x="0" y="735457"/>
                  </a:cubicBezTo>
                  <a:cubicBezTo>
                    <a:pt x="0" y="1141603"/>
                    <a:pt x="329311" y="1470914"/>
                    <a:pt x="735457" y="1470914"/>
                  </a:cubicBezTo>
                  <a:cubicBezTo>
                    <a:pt x="1141603" y="1470914"/>
                    <a:pt x="1470914" y="1141603"/>
                    <a:pt x="1470914" y="735457"/>
                  </a:cubicBezTo>
                  <a:cubicBezTo>
                    <a:pt x="1470914" y="329311"/>
                    <a:pt x="1141730" y="0"/>
                    <a:pt x="735457" y="0"/>
                  </a:cubicBezTo>
                </a:path>
              </a:pathLst>
            </a:custGeom>
            <a:solidFill>
              <a:srgbClr val="FFE07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74371" y="182626"/>
              <a:ext cx="1249172" cy="1249172"/>
            </a:xfrm>
            <a:custGeom>
              <a:avLst/>
              <a:gdLst/>
              <a:ahLst/>
              <a:cxnLst/>
              <a:rect r="r" b="b" t="t" l="l"/>
              <a:pathLst>
                <a:path h="1249172" w="1249172">
                  <a:moveTo>
                    <a:pt x="624586" y="0"/>
                  </a:moveTo>
                  <a:cubicBezTo>
                    <a:pt x="279654" y="0"/>
                    <a:pt x="0" y="279654"/>
                    <a:pt x="0" y="624586"/>
                  </a:cubicBezTo>
                  <a:cubicBezTo>
                    <a:pt x="0" y="969518"/>
                    <a:pt x="279654" y="1249172"/>
                    <a:pt x="624586" y="1249172"/>
                  </a:cubicBezTo>
                  <a:cubicBezTo>
                    <a:pt x="969518" y="1249172"/>
                    <a:pt x="1249172" y="969518"/>
                    <a:pt x="1249172" y="624586"/>
                  </a:cubicBezTo>
                  <a:cubicBezTo>
                    <a:pt x="1249172" y="279654"/>
                    <a:pt x="969518" y="0"/>
                    <a:pt x="624586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943005" y="6486754"/>
            <a:ext cx="1597990" cy="1597990"/>
            <a:chOff x="0" y="0"/>
            <a:chExt cx="1597990" cy="159799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3500" y="63500"/>
              <a:ext cx="1470914" cy="1470914"/>
            </a:xfrm>
            <a:custGeom>
              <a:avLst/>
              <a:gdLst/>
              <a:ahLst/>
              <a:cxnLst/>
              <a:rect r="r" b="b" t="t" l="l"/>
              <a:pathLst>
                <a:path h="1470914" w="1470914">
                  <a:moveTo>
                    <a:pt x="735457" y="0"/>
                  </a:moveTo>
                  <a:cubicBezTo>
                    <a:pt x="329311" y="0"/>
                    <a:pt x="0" y="329311"/>
                    <a:pt x="0" y="735457"/>
                  </a:cubicBezTo>
                  <a:cubicBezTo>
                    <a:pt x="0" y="1141603"/>
                    <a:pt x="329311" y="1470914"/>
                    <a:pt x="735457" y="1470914"/>
                  </a:cubicBezTo>
                  <a:cubicBezTo>
                    <a:pt x="1141603" y="1470914"/>
                    <a:pt x="1470914" y="1141603"/>
                    <a:pt x="1470914" y="735457"/>
                  </a:cubicBezTo>
                  <a:cubicBezTo>
                    <a:pt x="1470914" y="329311"/>
                    <a:pt x="1141730" y="0"/>
                    <a:pt x="735457" y="0"/>
                  </a:cubicBezTo>
                </a:path>
              </a:pathLst>
            </a:custGeom>
            <a:solidFill>
              <a:srgbClr val="FFE07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74371" y="182626"/>
              <a:ext cx="1249172" cy="1249172"/>
            </a:xfrm>
            <a:custGeom>
              <a:avLst/>
              <a:gdLst/>
              <a:ahLst/>
              <a:cxnLst/>
              <a:rect r="r" b="b" t="t" l="l"/>
              <a:pathLst>
                <a:path h="1249172" w="1249172">
                  <a:moveTo>
                    <a:pt x="624586" y="0"/>
                  </a:moveTo>
                  <a:cubicBezTo>
                    <a:pt x="279654" y="0"/>
                    <a:pt x="0" y="279654"/>
                    <a:pt x="0" y="624586"/>
                  </a:cubicBezTo>
                  <a:cubicBezTo>
                    <a:pt x="0" y="969518"/>
                    <a:pt x="279654" y="1249172"/>
                    <a:pt x="624586" y="1249172"/>
                  </a:cubicBezTo>
                  <a:cubicBezTo>
                    <a:pt x="969518" y="1249172"/>
                    <a:pt x="1249172" y="969518"/>
                    <a:pt x="1249172" y="624586"/>
                  </a:cubicBezTo>
                  <a:cubicBezTo>
                    <a:pt x="1249172" y="279654"/>
                    <a:pt x="969518" y="0"/>
                    <a:pt x="624586" y="0"/>
                  </a:cubicBezTo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943005" y="8288017"/>
            <a:ext cx="1597990" cy="1597990"/>
            <a:chOff x="0" y="0"/>
            <a:chExt cx="1597990" cy="15979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3500" y="63500"/>
              <a:ext cx="1470914" cy="1470914"/>
            </a:xfrm>
            <a:custGeom>
              <a:avLst/>
              <a:gdLst/>
              <a:ahLst/>
              <a:cxnLst/>
              <a:rect r="r" b="b" t="t" l="l"/>
              <a:pathLst>
                <a:path h="1470914" w="1470914">
                  <a:moveTo>
                    <a:pt x="735457" y="0"/>
                  </a:moveTo>
                  <a:cubicBezTo>
                    <a:pt x="329311" y="0"/>
                    <a:pt x="0" y="329311"/>
                    <a:pt x="0" y="735457"/>
                  </a:cubicBezTo>
                  <a:cubicBezTo>
                    <a:pt x="0" y="1141603"/>
                    <a:pt x="329311" y="1470914"/>
                    <a:pt x="735457" y="1470914"/>
                  </a:cubicBezTo>
                  <a:cubicBezTo>
                    <a:pt x="1141603" y="1470914"/>
                    <a:pt x="1470914" y="1141603"/>
                    <a:pt x="1470914" y="735457"/>
                  </a:cubicBezTo>
                  <a:cubicBezTo>
                    <a:pt x="1470914" y="329311"/>
                    <a:pt x="1141730" y="0"/>
                    <a:pt x="735457" y="0"/>
                  </a:cubicBezTo>
                </a:path>
              </a:pathLst>
            </a:custGeom>
            <a:solidFill>
              <a:srgbClr val="FFE071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74371" y="182626"/>
              <a:ext cx="1249172" cy="1249172"/>
            </a:xfrm>
            <a:custGeom>
              <a:avLst/>
              <a:gdLst/>
              <a:ahLst/>
              <a:cxnLst/>
              <a:rect r="r" b="b" t="t" l="l"/>
              <a:pathLst>
                <a:path h="1249172" w="1249172">
                  <a:moveTo>
                    <a:pt x="624586" y="0"/>
                  </a:moveTo>
                  <a:cubicBezTo>
                    <a:pt x="279654" y="0"/>
                    <a:pt x="0" y="279654"/>
                    <a:pt x="0" y="624586"/>
                  </a:cubicBezTo>
                  <a:cubicBezTo>
                    <a:pt x="0" y="969518"/>
                    <a:pt x="279654" y="1249172"/>
                    <a:pt x="624586" y="1249172"/>
                  </a:cubicBezTo>
                  <a:cubicBezTo>
                    <a:pt x="969518" y="1249172"/>
                    <a:pt x="1249172" y="969518"/>
                    <a:pt x="1249172" y="624586"/>
                  </a:cubicBezTo>
                  <a:cubicBezTo>
                    <a:pt x="1249172" y="279654"/>
                    <a:pt x="969518" y="0"/>
                    <a:pt x="624586" y="0"/>
                  </a:cubicBezTo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4240225" y="5093522"/>
            <a:ext cx="4154910" cy="52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343330"/>
                </a:solidFill>
                <a:latin typeface="Roboto Mono Italics"/>
              </a:rPr>
              <a:t>SƠ ĐỒ THUẬT TOÁN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40225" y="6945058"/>
            <a:ext cx="4411047" cy="52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343330"/>
                </a:solidFill>
                <a:latin typeface="Roboto Mono Italics"/>
              </a:rPr>
              <a:t>DEMO CHƯƠNG TRÌNH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11539" y="3460823"/>
            <a:ext cx="4416628" cy="525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343330"/>
                </a:solidFill>
                <a:latin typeface="Roboto Mono Italics"/>
              </a:rPr>
              <a:t>GIỚI THIỆU ĐỀ TÀI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02008" y="8604161"/>
            <a:ext cx="7289902" cy="514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spc="300">
                <a:solidFill>
                  <a:srgbClr val="343330"/>
                </a:solidFill>
                <a:latin typeface="Roboto Mono Italics"/>
              </a:rPr>
              <a:t>HƯỚNG PHÁT TRIỂN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80806" y="1642682"/>
            <a:ext cx="6804165" cy="66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8"/>
              </a:lnSpc>
            </a:pPr>
            <a:r>
              <a:rPr lang="en-US" sz="3899" spc="389">
                <a:solidFill>
                  <a:srgbClr val="343330"/>
                </a:solidFill>
                <a:latin typeface="DejaVu Serif Italics"/>
              </a:rPr>
              <a:t>NỘI DUNG TRÌNH BÀY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532517" y="3396825"/>
            <a:ext cx="420148" cy="891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343330"/>
                </a:solidFill>
                <a:latin typeface="DejaVu Serif"/>
              </a:rPr>
              <a:t>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532517" y="5127765"/>
            <a:ext cx="420148" cy="891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343330"/>
                </a:solidFill>
                <a:latin typeface="DejaVu Serif"/>
              </a:rPr>
              <a:t>2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532517" y="6856828"/>
            <a:ext cx="420148" cy="891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343330"/>
                </a:solidFill>
                <a:latin typeface="DejaVu Serif"/>
              </a:rPr>
              <a:t>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532555" y="8658082"/>
            <a:ext cx="420148" cy="891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343330"/>
                </a:solidFill>
                <a:latin typeface="DejaVu Serif"/>
              </a:rPr>
              <a:t>4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5850" y="5363889"/>
            <a:ext cx="6019800" cy="2590800"/>
          </a:xfrm>
          <a:custGeom>
            <a:avLst/>
            <a:gdLst/>
            <a:ahLst/>
            <a:cxnLst/>
            <a:rect r="r" b="b" t="t" l="l"/>
            <a:pathLst>
              <a:path h="2590800" w="6019800">
                <a:moveTo>
                  <a:pt x="0" y="0"/>
                </a:moveTo>
                <a:lnTo>
                  <a:pt x="6019800" y="0"/>
                </a:lnTo>
                <a:lnTo>
                  <a:pt x="6019800" y="2590800"/>
                </a:lnTo>
                <a:lnTo>
                  <a:pt x="0" y="2590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24860" y="4284707"/>
            <a:ext cx="4838700" cy="3819525"/>
          </a:xfrm>
          <a:custGeom>
            <a:avLst/>
            <a:gdLst/>
            <a:ahLst/>
            <a:cxnLst/>
            <a:rect r="r" b="b" t="t" l="l"/>
            <a:pathLst>
              <a:path h="3819525" w="4838700">
                <a:moveTo>
                  <a:pt x="0" y="0"/>
                </a:moveTo>
                <a:lnTo>
                  <a:pt x="4838700" y="0"/>
                </a:lnTo>
                <a:lnTo>
                  <a:pt x="4838700" y="3819525"/>
                </a:lnTo>
                <a:lnTo>
                  <a:pt x="0" y="3819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02464" y="4868008"/>
            <a:ext cx="5286375" cy="3067050"/>
          </a:xfrm>
          <a:custGeom>
            <a:avLst/>
            <a:gdLst/>
            <a:ahLst/>
            <a:cxnLst/>
            <a:rect r="r" b="b" t="t" l="l"/>
            <a:pathLst>
              <a:path h="3067050" w="5286375">
                <a:moveTo>
                  <a:pt x="0" y="0"/>
                </a:moveTo>
                <a:lnTo>
                  <a:pt x="5286375" y="0"/>
                </a:lnTo>
                <a:lnTo>
                  <a:pt x="5286375" y="3067050"/>
                </a:lnTo>
                <a:lnTo>
                  <a:pt x="0" y="30670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24684"/>
            <a:ext cx="7483859" cy="917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19"/>
              </a:lnSpc>
            </a:pPr>
            <a:r>
              <a:rPr lang="en-US" sz="5299">
                <a:solidFill>
                  <a:srgbClr val="343330"/>
                </a:solidFill>
                <a:latin typeface="DejaVu Serif Bold"/>
              </a:rPr>
              <a:t>GIỚI THIỆU ĐỀ TÀI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20455" y="3062992"/>
            <a:ext cx="1626451" cy="58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343330"/>
                </a:solidFill>
                <a:latin typeface="DejaVu Serif Bold"/>
              </a:rPr>
              <a:t>Cờ vua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21621" y="3062992"/>
            <a:ext cx="1840011" cy="582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343330"/>
                </a:solidFill>
                <a:latin typeface="DejaVu Serif Bold"/>
              </a:rPr>
              <a:t>Cờ caro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0296" y="1933756"/>
            <a:ext cx="11115694" cy="58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343330"/>
                </a:solidFill>
                <a:latin typeface="DejaVu Serif"/>
              </a:rPr>
              <a:t>Trí tuệ nhân tạo được ứng dụng trong ngành game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93152" y="3093747"/>
            <a:ext cx="3105000" cy="587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343330"/>
                </a:solidFill>
                <a:latin typeface="DejaVu Serif Bold"/>
              </a:rPr>
              <a:t>Rắn săn mồi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06590" y="3633454"/>
            <a:ext cx="2054162" cy="702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5"/>
              </a:lnSpc>
            </a:pPr>
            <a:r>
              <a:rPr lang="en-US" sz="1999">
                <a:solidFill>
                  <a:srgbClr val="343330"/>
                </a:solidFill>
                <a:latin typeface="DejaVu Serif"/>
              </a:rPr>
              <a:t>minimax , alpha beta pruning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50234" y="3633454"/>
            <a:ext cx="1182643" cy="350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343330"/>
                </a:solidFill>
                <a:latin typeface="DejaVu Serif"/>
              </a:rPr>
              <a:t>minimax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775761" y="3809667"/>
            <a:ext cx="536715" cy="350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343330"/>
                </a:solidFill>
                <a:latin typeface="DejaVu Serif"/>
              </a:rPr>
              <a:t>BFS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64475" y="2098681"/>
            <a:ext cx="6972862" cy="6489977"/>
          </a:xfrm>
          <a:custGeom>
            <a:avLst/>
            <a:gdLst/>
            <a:ahLst/>
            <a:cxnLst/>
            <a:rect r="r" b="b" t="t" l="l"/>
            <a:pathLst>
              <a:path h="6489977" w="6972862">
                <a:moveTo>
                  <a:pt x="0" y="0"/>
                </a:moveTo>
                <a:lnTo>
                  <a:pt x="6972862" y="0"/>
                </a:lnTo>
                <a:lnTo>
                  <a:pt x="6972862" y="6489977"/>
                </a:lnTo>
                <a:lnTo>
                  <a:pt x="0" y="6489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5480" y="3180873"/>
            <a:ext cx="672086" cy="1041260"/>
          </a:xfrm>
          <a:custGeom>
            <a:avLst/>
            <a:gdLst/>
            <a:ahLst/>
            <a:cxnLst/>
            <a:rect r="r" b="b" t="t" l="l"/>
            <a:pathLst>
              <a:path h="1041260" w="672086">
                <a:moveTo>
                  <a:pt x="0" y="0"/>
                </a:moveTo>
                <a:lnTo>
                  <a:pt x="672085" y="0"/>
                </a:lnTo>
                <a:lnTo>
                  <a:pt x="672085" y="1041260"/>
                </a:lnTo>
                <a:lnTo>
                  <a:pt x="0" y="10412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5786" y="5343670"/>
            <a:ext cx="1231472" cy="1136033"/>
          </a:xfrm>
          <a:custGeom>
            <a:avLst/>
            <a:gdLst/>
            <a:ahLst/>
            <a:cxnLst/>
            <a:rect r="r" b="b" t="t" l="l"/>
            <a:pathLst>
              <a:path h="1136033" w="1231472">
                <a:moveTo>
                  <a:pt x="0" y="0"/>
                </a:moveTo>
                <a:lnTo>
                  <a:pt x="1231473" y="0"/>
                </a:lnTo>
                <a:lnTo>
                  <a:pt x="1231473" y="1136033"/>
                </a:lnTo>
                <a:lnTo>
                  <a:pt x="0" y="11360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5794" y="7292219"/>
            <a:ext cx="1194586" cy="1440838"/>
          </a:xfrm>
          <a:custGeom>
            <a:avLst/>
            <a:gdLst/>
            <a:ahLst/>
            <a:cxnLst/>
            <a:rect r="r" b="b" t="t" l="l"/>
            <a:pathLst>
              <a:path h="1440838" w="1194586">
                <a:moveTo>
                  <a:pt x="0" y="0"/>
                </a:moveTo>
                <a:lnTo>
                  <a:pt x="1194586" y="0"/>
                </a:lnTo>
                <a:lnTo>
                  <a:pt x="1194586" y="1440839"/>
                </a:lnTo>
                <a:lnTo>
                  <a:pt x="0" y="14408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71499" y="456404"/>
            <a:ext cx="7137979" cy="1030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6"/>
              </a:lnSpc>
            </a:pPr>
            <a:r>
              <a:rPr lang="en-US" sz="6040">
                <a:solidFill>
                  <a:srgbClr val="343330"/>
                </a:solidFill>
                <a:latin typeface="Noto Sans Bold"/>
              </a:rPr>
              <a:t>Nội dung trò chơi: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77424" y="3343061"/>
            <a:ext cx="4737093" cy="640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3"/>
              </a:lnSpc>
            </a:pPr>
            <a:r>
              <a:rPr lang="en-US" sz="3666">
                <a:solidFill>
                  <a:srgbClr val="343330"/>
                </a:solidFill>
                <a:latin typeface="DejaVu Serif Bold"/>
              </a:rPr>
              <a:t>Trò chơi bao gồm: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84238" y="4155458"/>
            <a:ext cx="4534543" cy="580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43330"/>
                </a:solidFill>
                <a:latin typeface="Noto Serif Display"/>
              </a:rPr>
              <a:t>Một mê cung phức tạp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8728" y="5478418"/>
            <a:ext cx="2387242" cy="640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3"/>
              </a:lnSpc>
            </a:pPr>
            <a:r>
              <a:rPr lang="en-US" sz="3666">
                <a:solidFill>
                  <a:srgbClr val="343330"/>
                </a:solidFill>
                <a:latin typeface="DejaVu Serif Bold"/>
              </a:rPr>
              <a:t>Yêu cầu: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31838" y="6111986"/>
            <a:ext cx="7681901" cy="1180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43330"/>
                </a:solidFill>
                <a:latin typeface="Noto Serif Display"/>
              </a:rPr>
              <a:t>Nhân vật từ điểm xuất phát, giải mã  mê cung để tìm lối 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7424" y="7586979"/>
            <a:ext cx="2194976" cy="630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33"/>
              </a:lnSpc>
            </a:pPr>
            <a:r>
              <a:rPr lang="en-US" sz="3666">
                <a:solidFill>
                  <a:srgbClr val="343330"/>
                </a:solidFill>
                <a:latin typeface="DejaVu Serif Bold"/>
              </a:rPr>
              <a:t>Ý tưởng: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31838" y="8521983"/>
            <a:ext cx="7479351" cy="1180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343330"/>
                </a:solidFill>
                <a:latin typeface="Noto Serif Display"/>
              </a:rPr>
              <a:t>Áp dụng thuật toán A* để tìm đường đi ngắn nhất ra khỏi ma trận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118282" y="2866272"/>
            <a:ext cx="11310771" cy="6392028"/>
          </a:xfrm>
          <a:custGeom>
            <a:avLst/>
            <a:gdLst/>
            <a:ahLst/>
            <a:cxnLst/>
            <a:rect r="r" b="b" t="t" l="l"/>
            <a:pathLst>
              <a:path h="6392028" w="11310771">
                <a:moveTo>
                  <a:pt x="0" y="0"/>
                </a:moveTo>
                <a:lnTo>
                  <a:pt x="11310771" y="0"/>
                </a:lnTo>
                <a:lnTo>
                  <a:pt x="11310771" y="6392028"/>
                </a:lnTo>
                <a:lnTo>
                  <a:pt x="0" y="63920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456404"/>
            <a:ext cx="11919536" cy="1030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56"/>
              </a:lnSpc>
            </a:pPr>
            <a:r>
              <a:rPr lang="en-US" sz="6040">
                <a:solidFill>
                  <a:srgbClr val="343330"/>
                </a:solidFill>
                <a:latin typeface="Noto Sans Bold"/>
              </a:rPr>
              <a:t>Các thành phần trong mê cung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3761403"/>
            <a:ext cx="7453706" cy="56363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91261" indent="-495631" lvl="1">
              <a:lnSpc>
                <a:spcPts val="6427"/>
              </a:lnSpc>
              <a:buFont typeface="Arial"/>
              <a:buChar char="•"/>
            </a:pPr>
            <a:r>
              <a:rPr lang="en-US" sz="4591">
                <a:solidFill>
                  <a:srgbClr val="343330"/>
                </a:solidFill>
                <a:latin typeface="Noto Serif Display"/>
              </a:rPr>
              <a:t>Màu trắng: lối đi </a:t>
            </a:r>
          </a:p>
          <a:p>
            <a:pPr algn="just" marL="991261" indent="-495631" lvl="1">
              <a:lnSpc>
                <a:spcPts val="6427"/>
              </a:lnSpc>
              <a:buFont typeface="Arial"/>
              <a:buChar char="•"/>
            </a:pPr>
            <a:r>
              <a:rPr lang="en-US" sz="4591">
                <a:solidFill>
                  <a:srgbClr val="343330"/>
                </a:solidFill>
                <a:latin typeface="Noto Serif Display"/>
              </a:rPr>
              <a:t>Màu đen: vật cản </a:t>
            </a:r>
          </a:p>
          <a:p>
            <a:pPr algn="just" marL="991261" indent="-495631" lvl="1">
              <a:lnSpc>
                <a:spcPts val="6427"/>
              </a:lnSpc>
              <a:buFont typeface="Arial"/>
              <a:buChar char="•"/>
            </a:pPr>
            <a:r>
              <a:rPr lang="en-US" sz="4591">
                <a:solidFill>
                  <a:srgbClr val="343330"/>
                </a:solidFill>
                <a:latin typeface="Noto Serif Display"/>
              </a:rPr>
              <a:t>Màu xanh: đích đến</a:t>
            </a:r>
          </a:p>
          <a:p>
            <a:pPr algn="just" marL="991261" indent="-495631" lvl="1">
              <a:lnSpc>
                <a:spcPts val="6427"/>
              </a:lnSpc>
              <a:buFont typeface="Arial"/>
              <a:buChar char="•"/>
            </a:pPr>
            <a:r>
              <a:rPr lang="en-US" sz="4591">
                <a:solidFill>
                  <a:srgbClr val="343330"/>
                </a:solidFill>
                <a:latin typeface="Noto Serif Display"/>
              </a:rPr>
              <a:t>Màu cam: vị trí bắt đầu</a:t>
            </a:r>
          </a:p>
          <a:p>
            <a:pPr algn="just">
              <a:lnSpc>
                <a:spcPts val="6427"/>
              </a:lnSpc>
            </a:pPr>
          </a:p>
          <a:p>
            <a:pPr algn="just">
              <a:lnSpc>
                <a:spcPts val="6427"/>
              </a:lnSpc>
            </a:pPr>
            <a:r>
              <a:rPr lang="en-US" sz="4591">
                <a:solidFill>
                  <a:srgbClr val="343330"/>
                </a:solidFill>
                <a:latin typeface="Noto Serif Display Bold"/>
              </a:rPr>
              <a:t>Note:</a:t>
            </a:r>
            <a:r>
              <a:rPr lang="en-US" sz="4591">
                <a:solidFill>
                  <a:srgbClr val="343330"/>
                </a:solidFill>
                <a:latin typeface="Noto Serif Display"/>
              </a:rPr>
              <a:t> Bấm phím H để hiển </a:t>
            </a:r>
          </a:p>
          <a:p>
            <a:pPr algn="just">
              <a:lnSpc>
                <a:spcPts val="6427"/>
              </a:lnSpc>
            </a:pPr>
            <a:r>
              <a:rPr lang="en-US" sz="4591">
                <a:solidFill>
                  <a:srgbClr val="343330"/>
                </a:solidFill>
                <a:latin typeface="Noto Serif Display"/>
              </a:rPr>
              <a:t>thị sự trợ giúp</a:t>
            </a:r>
            <a:r>
              <a:rPr lang="en-US" sz="4591">
                <a:solidFill>
                  <a:srgbClr val="343330"/>
                </a:solidFill>
                <a:latin typeface="Noto Serif Display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3257550" cy="10287000"/>
            <a:chOff x="0" y="0"/>
            <a:chExt cx="325755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5755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3257550">
                  <a:moveTo>
                    <a:pt x="0" y="0"/>
                  </a:moveTo>
                  <a:lnTo>
                    <a:pt x="0" y="10287000"/>
                  </a:lnTo>
                  <a:lnTo>
                    <a:pt x="3257550" y="10287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FFE07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723072" y="3634226"/>
            <a:ext cx="8134350" cy="4533900"/>
          </a:xfrm>
          <a:custGeom>
            <a:avLst/>
            <a:gdLst/>
            <a:ahLst/>
            <a:cxnLst/>
            <a:rect r="r" b="b" t="t" l="l"/>
            <a:pathLst>
              <a:path h="4533900" w="8134350">
                <a:moveTo>
                  <a:pt x="0" y="0"/>
                </a:moveTo>
                <a:lnTo>
                  <a:pt x="8134350" y="0"/>
                </a:lnTo>
                <a:lnTo>
                  <a:pt x="8134350" y="4533900"/>
                </a:lnTo>
                <a:lnTo>
                  <a:pt x="0" y="4533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3695" y="2524992"/>
            <a:ext cx="2676801" cy="262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27"/>
              </a:lnSpc>
            </a:pPr>
            <a:r>
              <a:rPr lang="en-US" sz="5228" spc="52">
                <a:solidFill>
                  <a:srgbClr val="343330"/>
                </a:solidFill>
                <a:latin typeface="DejaVu Serif"/>
              </a:rPr>
              <a:t>Thư viện pygame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650866" y="2327900"/>
            <a:ext cx="8184290" cy="45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259">
                <a:solidFill>
                  <a:srgbClr val="343330"/>
                </a:solidFill>
                <a:latin typeface="DejaVu Serif"/>
              </a:rPr>
              <a:t>các mô-đun Python để phát triển trò chơi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50866" y="1242050"/>
            <a:ext cx="9673447" cy="45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259">
                <a:solidFill>
                  <a:srgbClr val="343330"/>
                </a:solidFill>
                <a:latin typeface="DejaVu Serif"/>
              </a:rPr>
              <a:t>Nó được sử dụng để phát triển trò chơi 2-D và là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50866" y="1784975"/>
            <a:ext cx="9806445" cy="450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spc="259">
                <a:solidFill>
                  <a:srgbClr val="343330"/>
                </a:solidFill>
                <a:latin typeface="DejaVu Serif"/>
              </a:rPr>
              <a:t>một nền tảng nơi bạn có thể sử dụng một tập hợp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50866" y="7155466"/>
            <a:ext cx="1001020" cy="43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243">
                <a:solidFill>
                  <a:srgbClr val="343330"/>
                </a:solidFill>
                <a:latin typeface="DejaVu Serif"/>
              </a:rPr>
              <a:t>nhảy)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50866" y="4106113"/>
            <a:ext cx="2407253" cy="43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243">
                <a:solidFill>
                  <a:srgbClr val="343330"/>
                </a:solidFill>
                <a:latin typeface="DejaVu Serif"/>
              </a:rPr>
              <a:t>viện python: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50866" y="5630789"/>
            <a:ext cx="2639758" cy="43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243">
                <a:solidFill>
                  <a:srgbClr val="343330"/>
                </a:solidFill>
                <a:latin typeface="DejaVu Serif"/>
              </a:rPr>
              <a:t>- Flappy bird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50866" y="5122564"/>
            <a:ext cx="3476825" cy="43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243">
                <a:solidFill>
                  <a:srgbClr val="343330"/>
                </a:solidFill>
                <a:latin typeface="DejaVu Serif"/>
              </a:rPr>
              <a:t>- Tetris (Xếp gạch)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650866" y="4614339"/>
            <a:ext cx="4630226" cy="43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243">
                <a:solidFill>
                  <a:srgbClr val="343330"/>
                </a:solidFill>
                <a:latin typeface="DejaVu Serif"/>
              </a:rPr>
              <a:t>- Snake game (game rắn)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50866" y="3597897"/>
            <a:ext cx="5597404" cy="43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243">
                <a:solidFill>
                  <a:srgbClr val="343330"/>
                </a:solidFill>
                <a:latin typeface="DejaVu Serif"/>
              </a:rPr>
              <a:t>Một số game phát triển từ thư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650866" y="6139015"/>
            <a:ext cx="5481838" cy="43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243">
                <a:solidFill>
                  <a:srgbClr val="343330"/>
                </a:solidFill>
                <a:latin typeface="DejaVu Serif"/>
              </a:rPr>
              <a:t>- Road Fighter (Game đua xe)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50866" y="6647240"/>
            <a:ext cx="5909872" cy="43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spc="243">
                <a:solidFill>
                  <a:srgbClr val="343330"/>
                </a:solidFill>
                <a:latin typeface="DejaVu Serif"/>
              </a:rPr>
              <a:t>- Game T-Rex Jump (Khủng long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3048000" cy="10287000"/>
            <a:chOff x="0" y="0"/>
            <a:chExt cx="3048000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48000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3048000">
                  <a:moveTo>
                    <a:pt x="0" y="0"/>
                  </a:moveTo>
                  <a:lnTo>
                    <a:pt x="3048000" y="0"/>
                  </a:lnTo>
                  <a:lnTo>
                    <a:pt x="3048000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FFE071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1670654" y="3986668"/>
            <a:ext cx="2343647" cy="2050691"/>
          </a:xfrm>
          <a:custGeom>
            <a:avLst/>
            <a:gdLst/>
            <a:ahLst/>
            <a:cxnLst/>
            <a:rect r="r" b="b" t="t" l="l"/>
            <a:pathLst>
              <a:path h="2050691" w="2343647">
                <a:moveTo>
                  <a:pt x="0" y="0"/>
                </a:moveTo>
                <a:lnTo>
                  <a:pt x="2343647" y="0"/>
                </a:lnTo>
                <a:lnTo>
                  <a:pt x="2343647" y="2050691"/>
                </a:lnTo>
                <a:lnTo>
                  <a:pt x="0" y="20506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70654" y="6421648"/>
            <a:ext cx="2343647" cy="2044458"/>
          </a:xfrm>
          <a:custGeom>
            <a:avLst/>
            <a:gdLst/>
            <a:ahLst/>
            <a:cxnLst/>
            <a:rect r="r" b="b" t="t" l="l"/>
            <a:pathLst>
              <a:path h="2044458" w="2343647">
                <a:moveTo>
                  <a:pt x="0" y="0"/>
                </a:moveTo>
                <a:lnTo>
                  <a:pt x="2343647" y="0"/>
                </a:lnTo>
                <a:lnTo>
                  <a:pt x="2343647" y="2044458"/>
                </a:lnTo>
                <a:lnTo>
                  <a:pt x="0" y="2044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14588" y="3059569"/>
            <a:ext cx="5524104" cy="4943270"/>
          </a:xfrm>
          <a:custGeom>
            <a:avLst/>
            <a:gdLst/>
            <a:ahLst/>
            <a:cxnLst/>
            <a:rect r="r" b="b" t="t" l="l"/>
            <a:pathLst>
              <a:path h="4943270" w="5524104">
                <a:moveTo>
                  <a:pt x="0" y="0"/>
                </a:moveTo>
                <a:lnTo>
                  <a:pt x="5524104" y="0"/>
                </a:lnTo>
                <a:lnTo>
                  <a:pt x="5524104" y="4943270"/>
                </a:lnTo>
                <a:lnTo>
                  <a:pt x="0" y="4943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28537" y="3783146"/>
            <a:ext cx="2519463" cy="2372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74"/>
              </a:lnSpc>
            </a:pPr>
          </a:p>
          <a:p>
            <a:pPr algn="l">
              <a:lnSpc>
                <a:spcPts val="6494"/>
              </a:lnSpc>
            </a:pPr>
            <a:r>
              <a:rPr lang="en-US" sz="4638" spc="46">
                <a:solidFill>
                  <a:srgbClr val="343330"/>
                </a:solidFill>
                <a:latin typeface="DejaVu Serif"/>
              </a:rPr>
              <a:t>A* Search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08170" y="2794778"/>
            <a:ext cx="8825943" cy="5694800"/>
          </a:xfrm>
          <a:custGeom>
            <a:avLst/>
            <a:gdLst/>
            <a:ahLst/>
            <a:cxnLst/>
            <a:rect r="r" b="b" t="t" l="l"/>
            <a:pathLst>
              <a:path h="5694800" w="8825943">
                <a:moveTo>
                  <a:pt x="0" y="0"/>
                </a:moveTo>
                <a:lnTo>
                  <a:pt x="8825943" y="0"/>
                </a:lnTo>
                <a:lnTo>
                  <a:pt x="8825943" y="5694800"/>
                </a:lnTo>
                <a:lnTo>
                  <a:pt x="0" y="569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34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8068" y="1288675"/>
            <a:ext cx="833182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DejaVu Serif Bold"/>
              </a:rPr>
              <a:t>Why </a:t>
            </a:r>
            <a:r>
              <a:rPr lang="en-US" sz="4500">
                <a:solidFill>
                  <a:srgbClr val="000000"/>
                </a:solidFill>
                <a:latin typeface="DejaVu Serif Bold"/>
              </a:rPr>
              <a:t>A*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E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96669" y="2609642"/>
            <a:ext cx="8970948" cy="5750608"/>
          </a:xfrm>
          <a:custGeom>
            <a:avLst/>
            <a:gdLst/>
            <a:ahLst/>
            <a:cxnLst/>
            <a:rect r="r" b="b" t="t" l="l"/>
            <a:pathLst>
              <a:path h="5750608" w="8970948">
                <a:moveTo>
                  <a:pt x="0" y="0"/>
                </a:moveTo>
                <a:lnTo>
                  <a:pt x="8970948" y="0"/>
                </a:lnTo>
                <a:lnTo>
                  <a:pt x="8970948" y="5750607"/>
                </a:lnTo>
                <a:lnTo>
                  <a:pt x="0" y="5750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8068" y="1288675"/>
            <a:ext cx="8331822" cy="78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DejaVu Serif Bold"/>
              </a:rPr>
              <a:t>Why </a:t>
            </a:r>
            <a:r>
              <a:rPr lang="en-US" sz="4500">
                <a:solidFill>
                  <a:srgbClr val="000000"/>
                </a:solidFill>
                <a:latin typeface="DejaVu Serif Bold"/>
              </a:rPr>
              <a:t>A*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DAGBWOvH334</dc:identifier>
  <dcterms:modified xsi:type="dcterms:W3CDTF">2011-08-01T06:04:30Z</dcterms:modified>
  <cp:revision>1</cp:revision>
  <dc:title>Nguyễn Thanh Minh Trần Văn Đức Sơn</dc:title>
</cp:coreProperties>
</file>